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77" r:id="rId3"/>
    <p:sldId id="278" r:id="rId4"/>
    <p:sldId id="280" r:id="rId5"/>
    <p:sldId id="281" r:id="rId6"/>
    <p:sldId id="282" r:id="rId7"/>
    <p:sldId id="283" r:id="rId8"/>
    <p:sldId id="289" r:id="rId9"/>
    <p:sldId id="270" r:id="rId10"/>
    <p:sldId id="284" r:id="rId11"/>
    <p:sldId id="285" r:id="rId12"/>
    <p:sldId id="286" r:id="rId13"/>
    <p:sldId id="287"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8" d="100"/>
          <a:sy n="68" d="100"/>
        </p:scale>
        <p:origin x="-588"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3048000" y="3124200"/>
            <a:ext cx="82296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10733828" y="1110597"/>
            <a:ext cx="2286000" cy="508000"/>
          </a:xfrm>
        </p:spPr>
        <p:txBody>
          <a:bodyPr/>
          <a:lstStyle/>
          <a:p>
            <a:fld id="{72C3DDAC-11C6-4FFB-9E42-C30D6CD159AC}" type="datetimeFigureOut">
              <a:rPr lang="ru-RU" smtClean="0"/>
              <a:pPr/>
              <a:t>24.05.2022</a:t>
            </a:fld>
            <a:endParaRPr lang="ru-RU"/>
          </a:p>
        </p:txBody>
      </p:sp>
      <p:sp>
        <p:nvSpPr>
          <p:cNvPr id="17" name="Нижний колонтитул 16"/>
          <p:cNvSpPr>
            <a:spLocks noGrp="1"/>
          </p:cNvSpPr>
          <p:nvPr>
            <p:ph type="ftr" sz="quarter" idx="11"/>
          </p:nvPr>
        </p:nvSpPr>
        <p:spPr bwMode="auto">
          <a:xfrm rot="5400000">
            <a:off x="10045959" y="4117661"/>
            <a:ext cx="3657600" cy="512064"/>
          </a:xfrm>
        </p:spPr>
        <p:txBody>
          <a:bodyPr/>
          <a:lstStyle/>
          <a:p>
            <a:endParaRPr lang="ru-RU"/>
          </a:p>
        </p:txBody>
      </p:sp>
      <p:sp>
        <p:nvSpPr>
          <p:cNvPr id="10" name="Прямоугольник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767392" y="4928702"/>
            <a:ext cx="812800" cy="517524"/>
          </a:xfrm>
        </p:spPr>
        <p:txBody>
          <a:bodyPr/>
          <a:lstStyle/>
          <a:p>
            <a:fld id="{67990569-80C9-43CA-8CB7-0638F45B522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C3DDAC-11C6-4FFB-9E42-C30D6CD159AC}" type="datetimeFigureOut">
              <a:rPr lang="ru-RU" smtClean="0"/>
              <a:pPr/>
              <a:t>24.05.2022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990569-80C9-43CA-8CB7-0638F45B522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235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C3DDAC-11C6-4FFB-9E42-C30D6CD159AC}" type="datetimeFigureOut">
              <a:rPr lang="ru-RU" smtClean="0"/>
              <a:pPr/>
              <a:t>24.05.2022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990569-80C9-43CA-8CB7-0638F45B522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609600" y="1600200"/>
            <a:ext cx="99568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2C3DDAC-11C6-4FFB-9E42-C30D6CD159AC}" type="datetimeFigureOut">
              <a:rPr lang="ru-RU" smtClean="0"/>
              <a:pPr/>
              <a:t>24.05.2022</a:t>
            </a:fld>
            <a:endParaRPr lang="ru-RU"/>
          </a:p>
        </p:txBody>
      </p:sp>
      <p:sp>
        <p:nvSpPr>
          <p:cNvPr id="9" name="Номер слайда 8"/>
          <p:cNvSpPr>
            <a:spLocks noGrp="1"/>
          </p:cNvSpPr>
          <p:nvPr>
            <p:ph type="sldNum" sz="quarter" idx="15"/>
          </p:nvPr>
        </p:nvSpPr>
        <p:spPr/>
        <p:txBody>
          <a:bodyPr rtlCol="0"/>
          <a:lstStyle/>
          <a:p>
            <a:fld id="{67990569-80C9-43CA-8CB7-0638F45B5229}"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0" y="2895600"/>
            <a:ext cx="82296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10732008" y="1106932"/>
            <a:ext cx="2286000" cy="508000"/>
          </a:xfrm>
        </p:spPr>
        <p:txBody>
          <a:bodyPr/>
          <a:lstStyle/>
          <a:p>
            <a:fld id="{72C3DDAC-11C6-4FFB-9E42-C30D6CD159AC}" type="datetimeFigureOut">
              <a:rPr lang="ru-RU" smtClean="0"/>
              <a:pPr/>
              <a:t>24.05.2022</a:t>
            </a:fld>
            <a:endParaRPr lang="ru-RU"/>
          </a:p>
        </p:txBody>
      </p:sp>
      <p:sp>
        <p:nvSpPr>
          <p:cNvPr id="5" name="Нижний колонтитул 4"/>
          <p:cNvSpPr>
            <a:spLocks noGrp="1"/>
          </p:cNvSpPr>
          <p:nvPr>
            <p:ph type="ftr" sz="quarter" idx="11"/>
          </p:nvPr>
        </p:nvSpPr>
        <p:spPr bwMode="auto">
          <a:xfrm rot="5400000">
            <a:off x="10046208" y="4114800"/>
            <a:ext cx="3657600" cy="512064"/>
          </a:xfrm>
        </p:spPr>
        <p:txBody>
          <a:bodyPr/>
          <a:lstStyle/>
          <a:p>
            <a:endParaRPr lang="ru-RU"/>
          </a:p>
        </p:txBody>
      </p:sp>
      <p:sp>
        <p:nvSpPr>
          <p:cNvPr id="9" name="Прямоугольник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787488" y="4928702"/>
            <a:ext cx="812800" cy="517524"/>
          </a:xfrm>
        </p:spPr>
        <p:txBody>
          <a:bodyPr/>
          <a:lstStyle/>
          <a:p>
            <a:fld id="{67990569-80C9-43CA-8CB7-0638F45B522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2C3DDAC-11C6-4FFB-9E42-C30D6CD159AC}" type="datetimeFigureOut">
              <a:rPr lang="ru-RU" smtClean="0"/>
              <a:pPr/>
              <a:t>24.05.2022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990569-80C9-43CA-8CB7-0638F45B5229}" type="slidenum">
              <a:rPr lang="ru-RU" smtClean="0"/>
              <a:pPr/>
              <a:t>‹#›</a:t>
            </a:fld>
            <a:endParaRPr lang="ru-RU"/>
          </a:p>
        </p:txBody>
      </p:sp>
      <p:sp>
        <p:nvSpPr>
          <p:cNvPr id="9" name="Содержимое 8"/>
          <p:cNvSpPr>
            <a:spLocks noGrp="1"/>
          </p:cNvSpPr>
          <p:nvPr>
            <p:ph sz="quarter" idx="1"/>
          </p:nvPr>
        </p:nvSpPr>
        <p:spPr>
          <a:xfrm>
            <a:off x="609600"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5693664" y="1600200"/>
            <a:ext cx="4876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0584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2C3DDAC-11C6-4FFB-9E42-C30D6CD159AC}" type="datetimeFigureOut">
              <a:rPr lang="ru-RU" smtClean="0"/>
              <a:pPr/>
              <a:t>24.05.2022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990569-80C9-43CA-8CB7-0638F45B5229}" type="slidenum">
              <a:rPr lang="ru-RU" smtClean="0"/>
              <a:pPr/>
              <a:t>‹#›</a:t>
            </a:fld>
            <a:endParaRPr lang="ru-RU"/>
          </a:p>
        </p:txBody>
      </p:sp>
      <p:sp>
        <p:nvSpPr>
          <p:cNvPr id="11" name="Содержимое 10"/>
          <p:cNvSpPr>
            <a:spLocks noGrp="1"/>
          </p:cNvSpPr>
          <p:nvPr>
            <p:ph sz="quarter" idx="2"/>
          </p:nvPr>
        </p:nvSpPr>
        <p:spPr>
          <a:xfrm>
            <a:off x="6096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5829300" y="2362200"/>
            <a:ext cx="48768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2C3DDAC-11C6-4FFB-9E42-C30D6CD159AC}" type="datetimeFigureOut">
              <a:rPr lang="ru-RU" smtClean="0"/>
              <a:pPr/>
              <a:t>24.05.2022</a:t>
            </a:fld>
            <a:endParaRPr lang="ru-RU"/>
          </a:p>
        </p:txBody>
      </p:sp>
      <p:sp>
        <p:nvSpPr>
          <p:cNvPr id="7" name="Номер слайда 6"/>
          <p:cNvSpPr>
            <a:spLocks noGrp="1"/>
          </p:cNvSpPr>
          <p:nvPr>
            <p:ph type="sldNum" sz="quarter" idx="11"/>
          </p:nvPr>
        </p:nvSpPr>
        <p:spPr/>
        <p:txBody>
          <a:bodyPr rtlCol="0"/>
          <a:lstStyle/>
          <a:p>
            <a:fld id="{67990569-80C9-43CA-8CB7-0638F45B5229}"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C3DDAC-11C6-4FFB-9E42-C30D6CD159AC}" type="datetimeFigureOut">
              <a:rPr lang="ru-RU" smtClean="0"/>
              <a:pPr/>
              <a:t>24.05.2022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990569-80C9-43CA-8CB7-0638F45B522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406400" y="274320"/>
            <a:ext cx="75184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2C3DDAC-11C6-4FFB-9E42-C30D6CD159AC}" type="datetimeFigureOut">
              <a:rPr lang="ru-RU" smtClean="0"/>
              <a:pPr/>
              <a:t>24.05.2022</a:t>
            </a:fld>
            <a:endParaRPr lang="ru-RU"/>
          </a:p>
        </p:txBody>
      </p:sp>
      <p:sp>
        <p:nvSpPr>
          <p:cNvPr id="22" name="Номер слайда 21"/>
          <p:cNvSpPr>
            <a:spLocks noGrp="1"/>
          </p:cNvSpPr>
          <p:nvPr>
            <p:ph type="sldNum" sz="quarter" idx="15"/>
          </p:nvPr>
        </p:nvSpPr>
        <p:spPr/>
        <p:txBody>
          <a:bodyPr rtlCol="0"/>
          <a:lstStyle/>
          <a:p>
            <a:fld id="{67990569-80C9-43CA-8CB7-0638F45B5229}"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5518404" y="3124200"/>
            <a:ext cx="6309360" cy="6096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2C3DDAC-11C6-4FFB-9E42-C30D6CD159AC}" type="datetimeFigureOut">
              <a:rPr lang="ru-RU" smtClean="0"/>
              <a:pPr/>
              <a:t>24.05.2022</a:t>
            </a:fld>
            <a:endParaRPr lang="ru-RU"/>
          </a:p>
        </p:txBody>
      </p:sp>
      <p:sp>
        <p:nvSpPr>
          <p:cNvPr id="18" name="Номер слайда 17"/>
          <p:cNvSpPr>
            <a:spLocks noGrp="1"/>
          </p:cNvSpPr>
          <p:nvPr>
            <p:ph type="sldNum" sz="quarter" idx="11"/>
          </p:nvPr>
        </p:nvSpPr>
        <p:spPr/>
        <p:txBody>
          <a:bodyPr rtlCol="0"/>
          <a:lstStyle/>
          <a:p>
            <a:fld id="{67990569-80C9-43CA-8CB7-0638F45B5229}"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609600" y="274638"/>
            <a:ext cx="99568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72C3DDAC-11C6-4FFB-9E42-C30D6CD159AC}" type="datetimeFigureOut">
              <a:rPr lang="ru-RU" smtClean="0"/>
              <a:pPr/>
              <a:t>24.05.2022</a:t>
            </a:fld>
            <a:endParaRPr lang="ru-RU"/>
          </a:p>
        </p:txBody>
      </p:sp>
      <p:sp>
        <p:nvSpPr>
          <p:cNvPr id="3" name="Нижний колонтитул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7990569-80C9-43CA-8CB7-0638F45B522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1082;&#1086;&#1085;&#1082;&#1091;&#1088;&#1089;%20&#1092;&#1075;/&#1050;&#1086;&#1085;&#1082;&#1091;&#1088;&#1089;%20&#1092;&#1091;&#1085;&#1082;&#1094;&#1080;&#1086;&#1085;&#1072;&#1083;&#1100;&#1085;&#1072;&#1103;%20&#1075;&#1088;&#1072;&#1084;&#1086;&#1090;&#1085;&#1086;&#1089;&#1090;&#1100;.%20&#1042;&#1080;&#1076;&#1077;&#1086;&#1088;&#1086;&#1083;&#1080;&#1082;%20&#1044;&#1072;&#1085;&#1080;&#1083;&#1080;&#1085;&#1086;&#1081;%20&#1045;&#1083;&#1077;&#1085;&#1099;%20&#1040;&#1088;&#1082;&#1072;&#1076;&#1100;&#1077;&#1074;&#1085;&#1099;..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D086C77E-1707-05DC-C339-AA9A5AC5C8E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1742" y="353580"/>
            <a:ext cx="11509919" cy="6233698"/>
          </a:xfrm>
          <a:prstGeom prst="rect">
            <a:avLst/>
          </a:prstGeom>
        </p:spPr>
      </p:pic>
      <p:sp>
        <p:nvSpPr>
          <p:cNvPr id="2" name="Заголовок 1">
            <a:extLst>
              <a:ext uri="{FF2B5EF4-FFF2-40B4-BE49-F238E27FC236}">
                <a16:creationId xmlns="" xmlns:a16="http://schemas.microsoft.com/office/drawing/2014/main" id="{B5E93A4E-6A88-0BDB-323D-6EF262A0F93D}"/>
              </a:ext>
            </a:extLst>
          </p:cNvPr>
          <p:cNvSpPr>
            <a:spLocks noGrp="1"/>
          </p:cNvSpPr>
          <p:nvPr>
            <p:ph type="ctrTitle"/>
          </p:nvPr>
        </p:nvSpPr>
        <p:spPr>
          <a:xfrm>
            <a:off x="927653" y="3657599"/>
            <a:ext cx="9144000" cy="1782148"/>
          </a:xfrm>
        </p:spPr>
        <p:txBody>
          <a:bodyPr>
            <a:normAutofit/>
          </a:bodyPr>
          <a:lstStyle/>
          <a:p>
            <a:pPr algn="ctr"/>
            <a:r>
              <a:rPr lang="ru-RU" sz="3600" dirty="0">
                <a:solidFill>
                  <a:schemeClr val="bg1"/>
                </a:solidFill>
                <a:latin typeface="Times New Roman" panose="02020603050405020304" pitchFamily="18" charset="0"/>
                <a:cs typeface="Times New Roman" panose="02020603050405020304" pitchFamily="18" charset="0"/>
              </a:rPr>
              <a:t>Функциональная читательская  грамотность на уроках английского языка </a:t>
            </a:r>
          </a:p>
        </p:txBody>
      </p:sp>
      <p:sp>
        <p:nvSpPr>
          <p:cNvPr id="3" name="Подзаголовок 2">
            <a:extLst>
              <a:ext uri="{FF2B5EF4-FFF2-40B4-BE49-F238E27FC236}">
                <a16:creationId xmlns="" xmlns:a16="http://schemas.microsoft.com/office/drawing/2014/main" id="{EAAF9C29-78FB-B17A-92CD-A817041A15DA}"/>
              </a:ext>
            </a:extLst>
          </p:cNvPr>
          <p:cNvSpPr>
            <a:spLocks noGrp="1"/>
          </p:cNvSpPr>
          <p:nvPr>
            <p:ph type="subTitle" idx="1"/>
          </p:nvPr>
        </p:nvSpPr>
        <p:spPr>
          <a:xfrm>
            <a:off x="7081935" y="4898571"/>
            <a:ext cx="4404049" cy="1399592"/>
          </a:xfrm>
        </p:spPr>
        <p:txBody>
          <a:bodyPr/>
          <a:lstStyle/>
          <a:p>
            <a:r>
              <a:rPr lang="ru-RU" dirty="0" smtClean="0">
                <a:solidFill>
                  <a:schemeClr val="bg1"/>
                </a:solidFill>
              </a:rPr>
              <a:t>Данилина Елена Аркадьевна </a:t>
            </a:r>
          </a:p>
          <a:p>
            <a:r>
              <a:rPr lang="ru-RU" dirty="0" smtClean="0">
                <a:solidFill>
                  <a:schemeClr val="bg1"/>
                </a:solidFill>
              </a:rPr>
              <a:t>Учитель английского языка </a:t>
            </a:r>
          </a:p>
          <a:p>
            <a:r>
              <a:rPr lang="ru-RU" dirty="0" err="1" smtClean="0">
                <a:solidFill>
                  <a:schemeClr val="bg1"/>
                </a:solidFill>
              </a:rPr>
              <a:t>Яйлинская</a:t>
            </a:r>
            <a:r>
              <a:rPr lang="ru-RU" dirty="0" smtClean="0">
                <a:solidFill>
                  <a:schemeClr val="bg1"/>
                </a:solidFill>
              </a:rPr>
              <a:t> ООШ</a:t>
            </a:r>
            <a:endParaRPr lang="ru-RU" dirty="0">
              <a:solidFill>
                <a:schemeClr val="bg1"/>
              </a:solidFill>
            </a:endParaRPr>
          </a:p>
        </p:txBody>
      </p:sp>
    </p:spTree>
    <p:extLst>
      <p:ext uri="{BB962C8B-B14F-4D97-AF65-F5344CB8AC3E}">
        <p14:creationId xmlns="" xmlns:p14="http://schemas.microsoft.com/office/powerpoint/2010/main" val="339618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761060"/>
          </a:xfrm>
        </p:spPr>
        <p:txBody>
          <a:bodyPr/>
          <a:lstStyle/>
          <a:p>
            <a:r>
              <a:rPr lang="ru-RU" dirty="0" smtClean="0"/>
              <a:t>Выход за пределы </a:t>
            </a:r>
            <a:endParaRPr lang="ru-RU" dirty="0"/>
          </a:p>
        </p:txBody>
      </p:sp>
      <p:sp>
        <p:nvSpPr>
          <p:cNvPr id="3" name="Содержимое 2"/>
          <p:cNvSpPr>
            <a:spLocks noGrp="1"/>
          </p:cNvSpPr>
          <p:nvPr>
            <p:ph sz="quarter" idx="1"/>
          </p:nvPr>
        </p:nvSpPr>
        <p:spPr>
          <a:xfrm>
            <a:off x="609600" y="1110343"/>
            <a:ext cx="4121020" cy="5363609"/>
          </a:xfrm>
        </p:spPr>
        <p:txBody>
          <a:bodyPr>
            <a:normAutofit fontScale="62500" lnSpcReduction="20000"/>
          </a:bodyPr>
          <a:lstStyle/>
          <a:p>
            <a:pPr>
              <a:buNone/>
            </a:pPr>
            <a:r>
              <a:rPr lang="ru-RU" sz="2600" dirty="0" smtClean="0"/>
              <a:t>      </a:t>
            </a:r>
            <a:r>
              <a:rPr lang="en-US" sz="2600" dirty="0" smtClean="0"/>
              <a:t>The </a:t>
            </a:r>
            <a:r>
              <a:rPr lang="en-US" sz="2600" dirty="0" smtClean="0"/>
              <a:t>film is set in Middle-earth – a land where such “goodly” races as hobbits, elves, dwarfs and men live. Since the ancient times they have warred with </a:t>
            </a:r>
            <a:r>
              <a:rPr lang="en-US" sz="2600" dirty="0" err="1" smtClean="0"/>
              <a:t>orcs</a:t>
            </a:r>
            <a:r>
              <a:rPr lang="en-US" sz="2600" dirty="0" smtClean="0"/>
              <a:t>, goblins and trolls. At the beginning of the film we learn about the One Ring – a powerful weapon created by the Dark Lord </a:t>
            </a:r>
            <a:r>
              <a:rPr lang="en-US" sz="2600" dirty="0" err="1" smtClean="0"/>
              <a:t>Sauron</a:t>
            </a:r>
            <a:r>
              <a:rPr lang="en-US" sz="2600" dirty="0" smtClean="0"/>
              <a:t> – which was occasionally found by Bilbo Baggins, the hobbit</a:t>
            </a:r>
            <a:r>
              <a:rPr lang="en-US" sz="2600" dirty="0" smtClean="0"/>
              <a:t>.</a:t>
            </a:r>
            <a:endParaRPr lang="ru-RU" sz="2600" dirty="0" smtClean="0"/>
          </a:p>
          <a:p>
            <a:pPr>
              <a:buNone/>
            </a:pPr>
            <a:endParaRPr lang="en-US" sz="2600" dirty="0" smtClean="0"/>
          </a:p>
          <a:p>
            <a:pPr>
              <a:buNone/>
            </a:pPr>
            <a:r>
              <a:rPr lang="ru-RU" sz="2600" dirty="0" smtClean="0"/>
              <a:t>      </a:t>
            </a:r>
            <a:r>
              <a:rPr lang="en-US" sz="2600" dirty="0" smtClean="0"/>
              <a:t>On </a:t>
            </a:r>
            <a:r>
              <a:rPr lang="en-US" sz="2600" dirty="0" smtClean="0"/>
              <a:t>his 111th birthday Bilbo had a great party, after which he suddenly departed and left his young cousin Frodo all his belongings, including the magic ring.</a:t>
            </a:r>
          </a:p>
          <a:p>
            <a:pPr>
              <a:buNone/>
            </a:pPr>
            <a:r>
              <a:rPr lang="ru-RU" sz="2600" dirty="0" smtClean="0"/>
              <a:t>     </a:t>
            </a:r>
          </a:p>
          <a:p>
            <a:pPr>
              <a:buNone/>
            </a:pPr>
            <a:r>
              <a:rPr lang="ru-RU" sz="2600" dirty="0" smtClean="0"/>
              <a:t> </a:t>
            </a:r>
            <a:r>
              <a:rPr lang="ru-RU" sz="2600" dirty="0" smtClean="0"/>
              <a:t>    </a:t>
            </a:r>
            <a:r>
              <a:rPr lang="en-US" sz="2600" dirty="0" smtClean="0"/>
              <a:t>A </a:t>
            </a:r>
            <a:r>
              <a:rPr lang="en-US" sz="2600" dirty="0" smtClean="0"/>
              <a:t>few years later Gandalf, the wizard, visits Frodo to tell him the truth about the ring. A short time after that Frodo and three of his friends leave Shire. They are followed by the Black Riders, who are searching for Frodo and the Ring. On their way they meet a new friend Aragorn.</a:t>
            </a:r>
          </a:p>
          <a:p>
            <a:pPr>
              <a:buNone/>
            </a:pPr>
            <a:endParaRPr lang="ru-RU" dirty="0"/>
          </a:p>
        </p:txBody>
      </p:sp>
      <p:pic>
        <p:nvPicPr>
          <p:cNvPr id="1026" name="Picture 2" descr="C:\Users\информатика 2каб\Downloads\2022-05-24_11-37-40.png"/>
          <p:cNvPicPr>
            <a:picLocks noChangeAspect="1" noChangeArrowheads="1"/>
          </p:cNvPicPr>
          <p:nvPr/>
        </p:nvPicPr>
        <p:blipFill>
          <a:blip r:embed="rId2"/>
          <a:srcRect/>
          <a:stretch>
            <a:fillRect/>
          </a:stretch>
        </p:blipFill>
        <p:spPr bwMode="auto">
          <a:xfrm>
            <a:off x="5010537" y="659492"/>
            <a:ext cx="6288833" cy="56106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5399314" cy="1143000"/>
          </a:xfrm>
        </p:spPr>
        <p:txBody>
          <a:bodyPr>
            <a:normAutofit fontScale="90000"/>
          </a:bodyPr>
          <a:lstStyle/>
          <a:p>
            <a:r>
              <a:rPr lang="en-US" b="1" dirty="0" smtClean="0"/>
              <a:t>The Review on the Film «Avatar» by James Cameron</a:t>
            </a:r>
            <a:br>
              <a:rPr lang="en-US" b="1" dirty="0" smtClean="0"/>
            </a:br>
            <a:endParaRPr lang="ru-RU" dirty="0"/>
          </a:p>
        </p:txBody>
      </p:sp>
      <p:sp>
        <p:nvSpPr>
          <p:cNvPr id="3" name="Содержимое 2"/>
          <p:cNvSpPr>
            <a:spLocks noGrp="1"/>
          </p:cNvSpPr>
          <p:nvPr>
            <p:ph sz="quarter" idx="1"/>
          </p:nvPr>
        </p:nvSpPr>
        <p:spPr>
          <a:xfrm>
            <a:off x="609600" y="923731"/>
            <a:ext cx="5893837" cy="5550221"/>
          </a:xfrm>
        </p:spPr>
        <p:txBody>
          <a:bodyPr>
            <a:normAutofit fontScale="92500" lnSpcReduction="10000"/>
          </a:bodyPr>
          <a:lstStyle/>
          <a:p>
            <a:pPr fontAlgn="base">
              <a:buNone/>
            </a:pPr>
            <a:r>
              <a:rPr lang="ru-RU" dirty="0" smtClean="0"/>
              <a:t>     </a:t>
            </a:r>
            <a:r>
              <a:rPr lang="en-US" sz="2800" dirty="0" smtClean="0"/>
              <a:t>The </a:t>
            </a:r>
            <a:r>
              <a:rPr lang="en-US" sz="2800" dirty="0" smtClean="0"/>
              <a:t>main film of the year 2009 is «Avatar» by James Cameron, </a:t>
            </a:r>
            <a:r>
              <a:rPr lang="en-US" sz="2800" b="1" dirty="0" smtClean="0"/>
              <a:t>the producer</a:t>
            </a:r>
            <a:r>
              <a:rPr lang="en-US" sz="2800" dirty="0" smtClean="0"/>
              <a:t> of such films as «Terminator», «Titanic», «The Strangers». </a:t>
            </a:r>
            <a:r>
              <a:rPr lang="en-US" sz="2800" b="1" dirty="0" smtClean="0"/>
              <a:t>This film</a:t>
            </a:r>
            <a:r>
              <a:rPr lang="en-US" sz="2800" dirty="0" smtClean="0"/>
              <a:t> </a:t>
            </a:r>
            <a:r>
              <a:rPr lang="en-US" sz="2800" b="1" dirty="0" smtClean="0"/>
              <a:t>ranks with</a:t>
            </a:r>
            <a:r>
              <a:rPr lang="en-US" sz="2800" dirty="0" smtClean="0"/>
              <a:t> above-mentioned world-famous films and probably belongs to the science-fiction genre.</a:t>
            </a:r>
          </a:p>
          <a:p>
            <a:pPr fontAlgn="base">
              <a:buNone/>
            </a:pPr>
            <a:r>
              <a:rPr lang="ru-RU" sz="2800" b="1" dirty="0" smtClean="0"/>
              <a:t>   </a:t>
            </a:r>
            <a:r>
              <a:rPr lang="en-US" sz="2800" b="1" dirty="0" smtClean="0"/>
              <a:t>The </a:t>
            </a:r>
            <a:r>
              <a:rPr lang="en-US" sz="2800" b="1" dirty="0" smtClean="0"/>
              <a:t>action of the film is set</a:t>
            </a:r>
            <a:r>
              <a:rPr lang="en-US" sz="2800" dirty="0" smtClean="0"/>
              <a:t> on the planet Pandora in the year of 3000. The plot is rather simple: the super hero Avatar is to save the alien planet and to fulfill this mission he struggles with a lot of difficulties.</a:t>
            </a:r>
          </a:p>
          <a:p>
            <a:endParaRPr lang="ru-RU" dirty="0"/>
          </a:p>
        </p:txBody>
      </p:sp>
      <p:pic>
        <p:nvPicPr>
          <p:cNvPr id="2050" name="Picture 2" descr="C:\Users\информатика 2каб\Downloads\2022-05-24_11-36-56.png"/>
          <p:cNvPicPr>
            <a:picLocks noChangeAspect="1" noChangeArrowheads="1"/>
          </p:cNvPicPr>
          <p:nvPr/>
        </p:nvPicPr>
        <p:blipFill>
          <a:blip r:embed="rId2"/>
          <a:srcRect/>
          <a:stretch>
            <a:fillRect/>
          </a:stretch>
        </p:blipFill>
        <p:spPr bwMode="auto">
          <a:xfrm>
            <a:off x="6372808" y="438539"/>
            <a:ext cx="5243803" cy="595293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Группа в </a:t>
            </a:r>
            <a:r>
              <a:rPr lang="ru-RU" dirty="0" err="1" smtClean="0"/>
              <a:t>Месенджере</a:t>
            </a:r>
            <a:r>
              <a:rPr lang="ru-RU" dirty="0" smtClean="0"/>
              <a:t> </a:t>
            </a:r>
            <a:endParaRPr lang="ru-RU" dirty="0"/>
          </a:p>
        </p:txBody>
      </p:sp>
      <p:sp>
        <p:nvSpPr>
          <p:cNvPr id="3" name="Содержимое 2"/>
          <p:cNvSpPr>
            <a:spLocks noGrp="1"/>
          </p:cNvSpPr>
          <p:nvPr>
            <p:ph sz="quarter" idx="1"/>
          </p:nvPr>
        </p:nvSpPr>
        <p:spPr/>
        <p:txBody>
          <a:bodyPr/>
          <a:lstStyle/>
          <a:p>
            <a:endParaRPr lang="ru-RU" dirty="0"/>
          </a:p>
        </p:txBody>
      </p:sp>
      <p:pic>
        <p:nvPicPr>
          <p:cNvPr id="6146" name="Picture 2" descr="C:\Users\информатика 2каб\Downloads\image-24-05-22-05-08.jpeg"/>
          <p:cNvPicPr>
            <a:picLocks noChangeAspect="1" noChangeArrowheads="1"/>
          </p:cNvPicPr>
          <p:nvPr/>
        </p:nvPicPr>
        <p:blipFill>
          <a:blip r:embed="rId2"/>
          <a:srcRect/>
          <a:stretch>
            <a:fillRect/>
          </a:stretch>
        </p:blipFill>
        <p:spPr bwMode="auto">
          <a:xfrm>
            <a:off x="573703" y="1474237"/>
            <a:ext cx="3886330" cy="509451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lstStyle/>
          <a:p>
            <a:pPr algn="ctr">
              <a:buNone/>
            </a:pPr>
            <a:r>
              <a:rPr lang="ru-RU" dirty="0" smtClean="0">
                <a:hlinkClick r:id="rId2" action="ppaction://hlinkfile"/>
              </a:rPr>
              <a:t>конкурс </a:t>
            </a:r>
            <a:r>
              <a:rPr lang="ru-RU" dirty="0" err="1" smtClean="0">
                <a:hlinkClick r:id="rId2" action="ppaction://hlinkfile"/>
              </a:rPr>
              <a:t>фг\Конкурс</a:t>
            </a:r>
            <a:r>
              <a:rPr lang="ru-RU" dirty="0" smtClean="0">
                <a:hlinkClick r:id="rId2" action="ppaction://hlinkfile"/>
              </a:rPr>
              <a:t> функциональная грамотность. Видеоролик Данилиной Елены Аркадьевны..mp4</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 </a:t>
            </a:r>
            <a:br>
              <a:rPr lang="ru-RU" dirty="0" smtClean="0"/>
            </a:br>
            <a:endParaRPr lang="ru-RU" dirty="0"/>
          </a:p>
        </p:txBody>
      </p:sp>
      <p:sp>
        <p:nvSpPr>
          <p:cNvPr id="3" name="Содержимое 2"/>
          <p:cNvSpPr>
            <a:spLocks noGrp="1"/>
          </p:cNvSpPr>
          <p:nvPr>
            <p:ph sz="quarter" idx="1"/>
          </p:nvPr>
        </p:nvSpPr>
        <p:spPr/>
        <p:txBody>
          <a:bodyPr/>
          <a:lstStyle/>
          <a:p>
            <a:pPr>
              <a:buNone/>
            </a:pPr>
            <a:endParaRPr lang="ru-RU" dirty="0"/>
          </a:p>
        </p:txBody>
      </p:sp>
      <p:pic>
        <p:nvPicPr>
          <p:cNvPr id="5122" name="Picture 2" descr="C:\Users\информатика 2каб\Desktop\slide-10-2.jpg"/>
          <p:cNvPicPr>
            <a:picLocks noChangeAspect="1" noChangeArrowheads="1"/>
          </p:cNvPicPr>
          <p:nvPr/>
        </p:nvPicPr>
        <p:blipFill>
          <a:blip r:embed="rId2"/>
          <a:srcRect/>
          <a:stretch>
            <a:fillRect/>
          </a:stretch>
        </p:blipFill>
        <p:spPr bwMode="auto">
          <a:xfrm>
            <a:off x="475861" y="1440200"/>
            <a:ext cx="10580915" cy="46751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581609" y="284584"/>
            <a:ext cx="9956800" cy="4873752"/>
          </a:xfrm>
        </p:spPr>
        <p:txBody>
          <a:bodyPr/>
          <a:lstStyle/>
          <a:p>
            <a:r>
              <a:rPr lang="ru-RU" sz="3600" b="1" dirty="0" smtClean="0"/>
              <a:t>Целью</a:t>
            </a:r>
            <a:r>
              <a:rPr lang="ru-RU" sz="3600" dirty="0" smtClean="0"/>
              <a:t> обучения иностранному языку является формирование навыков </a:t>
            </a:r>
            <a:r>
              <a:rPr lang="ru-RU" sz="3600" b="1" dirty="0" smtClean="0"/>
              <a:t>свободного общения </a:t>
            </a:r>
            <a:r>
              <a:rPr lang="ru-RU" sz="3600" dirty="0" smtClean="0"/>
              <a:t>и </a:t>
            </a:r>
            <a:r>
              <a:rPr lang="ru-RU" sz="3600" b="1" dirty="0" smtClean="0"/>
              <a:t>практического применения знаний.</a:t>
            </a:r>
          </a:p>
          <a:p>
            <a:endParaRPr lang="ru-RU" dirty="0"/>
          </a:p>
        </p:txBody>
      </p:sp>
      <p:pic>
        <p:nvPicPr>
          <p:cNvPr id="4" name="Picture 2" descr="C:\Users\информатика 2каб\Downloads\image-24-05-22-11-30-2.jpeg"/>
          <p:cNvPicPr>
            <a:picLocks noChangeAspect="1" noChangeArrowheads="1"/>
          </p:cNvPicPr>
          <p:nvPr/>
        </p:nvPicPr>
        <p:blipFill>
          <a:blip r:embed="rId2"/>
          <a:srcRect/>
          <a:stretch>
            <a:fillRect/>
          </a:stretch>
        </p:blipFill>
        <p:spPr bwMode="auto">
          <a:xfrm>
            <a:off x="961279" y="3116425"/>
            <a:ext cx="8304019" cy="35575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609600" y="363894"/>
            <a:ext cx="6948196" cy="6110058"/>
          </a:xfrm>
        </p:spPr>
        <p:txBody>
          <a:bodyPr/>
          <a:lstStyle/>
          <a:p>
            <a:pPr>
              <a:buNone/>
            </a:pPr>
            <a:r>
              <a:rPr lang="ru-RU" dirty="0" smtClean="0"/>
              <a:t>    </a:t>
            </a:r>
            <a:r>
              <a:rPr lang="ru-RU" sz="3200" dirty="0" smtClean="0"/>
              <a:t>Поскольку одной из главных составляющих преподавания иностранного языка является </a:t>
            </a:r>
            <a:r>
              <a:rPr lang="ru-RU" sz="3200" b="1" dirty="0" smtClean="0"/>
              <a:t>заинтересованность обучающихся</a:t>
            </a:r>
            <a:r>
              <a:rPr lang="ru-RU" sz="3200" dirty="0" smtClean="0"/>
              <a:t>, на уроках при работе с текстом </a:t>
            </a:r>
            <a:r>
              <a:rPr lang="ru-RU" sz="3200" b="1" dirty="0" smtClean="0"/>
              <a:t>можно использовать современную  педагогическую технологию</a:t>
            </a:r>
            <a:r>
              <a:rPr lang="ru-RU" sz="3200" dirty="0" smtClean="0"/>
              <a:t>, которая сделает урок интересным.</a:t>
            </a:r>
            <a:endParaRPr lang="ru-RU" dirty="0" smtClean="0"/>
          </a:p>
          <a:p>
            <a:endParaRPr lang="ru-RU" dirty="0"/>
          </a:p>
        </p:txBody>
      </p:sp>
      <p:pic>
        <p:nvPicPr>
          <p:cNvPr id="5122" name="Picture 2" descr="C:\Users\информатика 2каб\Downloads\image-24-05-22-11-30-1.jpeg"/>
          <p:cNvPicPr>
            <a:picLocks noChangeAspect="1" noChangeArrowheads="1"/>
          </p:cNvPicPr>
          <p:nvPr/>
        </p:nvPicPr>
        <p:blipFill>
          <a:blip r:embed="rId2"/>
          <a:srcRect/>
          <a:stretch>
            <a:fillRect/>
          </a:stretch>
        </p:blipFill>
        <p:spPr bwMode="auto">
          <a:xfrm>
            <a:off x="7352781" y="301139"/>
            <a:ext cx="4385129" cy="56331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Прием «Сюрприз»</a:t>
            </a:r>
            <a:endParaRPr lang="ru-RU" b="1" dirty="0"/>
          </a:p>
        </p:txBody>
      </p:sp>
      <p:sp>
        <p:nvSpPr>
          <p:cNvPr id="3" name="Содержимое 2"/>
          <p:cNvSpPr>
            <a:spLocks noGrp="1"/>
          </p:cNvSpPr>
          <p:nvPr>
            <p:ph sz="quarter" idx="1"/>
          </p:nvPr>
        </p:nvSpPr>
        <p:spPr/>
        <p:txBody>
          <a:bodyPr/>
          <a:lstStyle/>
          <a:p>
            <a:r>
              <a:rPr lang="en-US" dirty="0" smtClean="0"/>
              <a:t>“Come to the teacher and tell her what mark you had for the dictation in Russian and see what happens.” </a:t>
            </a:r>
          </a:p>
          <a:p>
            <a:pPr>
              <a:buNone/>
            </a:pPr>
            <a:endParaRPr lang="ru-RU" dirty="0" smtClean="0"/>
          </a:p>
          <a:p>
            <a:pPr>
              <a:buNone/>
            </a:pPr>
            <a:endParaRPr lang="ru-RU" dirty="0"/>
          </a:p>
        </p:txBody>
      </p:sp>
      <p:pic>
        <p:nvPicPr>
          <p:cNvPr id="3074" name="Picture 2" descr="C:\Users\информатика 2каб\Desktop\etiket-podarkov-kak-ih-vruchat-i-prinimat.jpg"/>
          <p:cNvPicPr>
            <a:picLocks noChangeAspect="1" noChangeArrowheads="1"/>
          </p:cNvPicPr>
          <p:nvPr/>
        </p:nvPicPr>
        <p:blipFill>
          <a:blip r:embed="rId2" cstate="print"/>
          <a:srcRect/>
          <a:stretch>
            <a:fillRect/>
          </a:stretch>
        </p:blipFill>
        <p:spPr bwMode="auto">
          <a:xfrm>
            <a:off x="5841105" y="2836506"/>
            <a:ext cx="4889099" cy="32754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789052"/>
          </a:xfrm>
        </p:spPr>
        <p:txBody>
          <a:bodyPr/>
          <a:lstStyle/>
          <a:p>
            <a:r>
              <a:rPr lang="ru-RU" b="1" dirty="0" smtClean="0"/>
              <a:t>Прием «Ошибка» </a:t>
            </a:r>
            <a:endParaRPr lang="ru-RU" b="1" dirty="0"/>
          </a:p>
        </p:txBody>
      </p:sp>
      <p:sp>
        <p:nvSpPr>
          <p:cNvPr id="3" name="Содержимое 2"/>
          <p:cNvSpPr>
            <a:spLocks noGrp="1"/>
          </p:cNvSpPr>
          <p:nvPr>
            <p:ph sz="quarter" idx="1"/>
          </p:nvPr>
        </p:nvSpPr>
        <p:spPr>
          <a:xfrm>
            <a:off x="609600" y="1091682"/>
            <a:ext cx="9956800" cy="5382270"/>
          </a:xfrm>
        </p:spPr>
        <p:txBody>
          <a:bodyPr>
            <a:normAutofit lnSpcReduction="10000"/>
          </a:bodyPr>
          <a:lstStyle/>
          <a:p>
            <a:pPr>
              <a:buNone/>
            </a:pPr>
            <a:r>
              <a:rPr lang="ru-RU" dirty="0" smtClean="0"/>
              <a:t>   </a:t>
            </a:r>
            <a:r>
              <a:rPr lang="en-US" dirty="0" smtClean="0"/>
              <a:t>Tornadoes are the most violent of all storms. Nobody can predict what they might do.</a:t>
            </a:r>
            <a:r>
              <a:rPr lang="ru-RU" dirty="0" smtClean="0"/>
              <a:t> </a:t>
            </a:r>
            <a:r>
              <a:rPr lang="en-US" dirty="0" smtClean="0"/>
              <a:t>Tornadoes destroy houses, carry away cars and telephone boxes. Tornadoes consist of very strong winds. They can reach speeds of up to 320 </a:t>
            </a:r>
            <a:r>
              <a:rPr lang="en-US" dirty="0" err="1" smtClean="0"/>
              <a:t>kilometres</a:t>
            </a:r>
            <a:r>
              <a:rPr lang="en-US" dirty="0" smtClean="0"/>
              <a:t> an hour. That is why they are so dangerous.</a:t>
            </a:r>
            <a:r>
              <a:rPr lang="ru-RU" dirty="0" smtClean="0"/>
              <a:t> </a:t>
            </a:r>
            <a:r>
              <a:rPr lang="en-US" dirty="0" smtClean="0"/>
              <a:t>In Russia during one tornado, people saw money falling from the sky. At least a thousand coins fell from the clouds. The wind had removed the earth from some buried treasure and picked up the coins.</a:t>
            </a:r>
            <a:r>
              <a:rPr lang="ru-RU" dirty="0" smtClean="0"/>
              <a:t> </a:t>
            </a:r>
            <a:r>
              <a:rPr lang="en-US" dirty="0" smtClean="0"/>
              <a:t>Tornadoes occur throughout the world, but mostly in the United States. The central states of the country have probably more tornadoes than any other place in the world.</a:t>
            </a:r>
            <a:r>
              <a:rPr lang="ru-RU" dirty="0" smtClean="0"/>
              <a:t> </a:t>
            </a:r>
            <a:r>
              <a:rPr lang="en-US" dirty="0" smtClean="0"/>
              <a:t>Tornadoes occur in the spring. </a:t>
            </a:r>
            <a:r>
              <a:rPr lang="en-US" b="1" dirty="0" smtClean="0"/>
              <a:t>Find the text about tornadoes in the student’s book, write the number of the page in your notebook and show it to the teacher.</a:t>
            </a:r>
            <a:r>
              <a:rPr lang="en-US" dirty="0" smtClean="0"/>
              <a:t> A hot day in the afternoon or in the early evening is the most likely time for this dangerous storm.</a:t>
            </a:r>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t>Работа С Англоязычными сайтами</a:t>
            </a:r>
            <a:r>
              <a:rPr lang="ru-RU" sz="3200" b="1" dirty="0" smtClean="0"/>
              <a:t> </a:t>
            </a:r>
            <a:endParaRPr lang="ru-RU" sz="3200" b="1" dirty="0"/>
          </a:p>
        </p:txBody>
      </p:sp>
      <p:sp>
        <p:nvSpPr>
          <p:cNvPr id="3" name="Содержимое 2"/>
          <p:cNvSpPr>
            <a:spLocks noGrp="1"/>
          </p:cNvSpPr>
          <p:nvPr>
            <p:ph sz="quarter" idx="1"/>
          </p:nvPr>
        </p:nvSpPr>
        <p:spPr>
          <a:xfrm>
            <a:off x="7636212" y="1600200"/>
            <a:ext cx="2930187" cy="4873752"/>
          </a:xfrm>
        </p:spPr>
        <p:txBody>
          <a:bodyPr/>
          <a:lstStyle/>
          <a:p>
            <a:r>
              <a:rPr lang="en-US" dirty="0" smtClean="0"/>
              <a:t>You want to buy a birthday present for your friend. </a:t>
            </a:r>
          </a:p>
          <a:p>
            <a:pPr>
              <a:buNone/>
            </a:pPr>
            <a:endParaRPr lang="ru-RU" dirty="0"/>
          </a:p>
        </p:txBody>
      </p:sp>
      <p:pic>
        <p:nvPicPr>
          <p:cNvPr id="2050" name="Picture 2" descr="C:\Users\информатика 2каб\Desktop\Dogfishmen.jpg"/>
          <p:cNvPicPr>
            <a:picLocks noChangeAspect="1" noChangeArrowheads="1"/>
          </p:cNvPicPr>
          <p:nvPr/>
        </p:nvPicPr>
        <p:blipFill>
          <a:blip r:embed="rId2"/>
          <a:srcRect/>
          <a:stretch>
            <a:fillRect/>
          </a:stretch>
        </p:blipFill>
        <p:spPr bwMode="auto">
          <a:xfrm>
            <a:off x="559836" y="1455576"/>
            <a:ext cx="6951307" cy="51203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4130351" cy="1143000"/>
          </a:xfrm>
        </p:spPr>
        <p:txBody>
          <a:bodyPr/>
          <a:lstStyle/>
          <a:p>
            <a:pPr algn="ctr"/>
            <a:r>
              <a:rPr lang="ru-RU" sz="3200" dirty="0" smtClean="0">
                <a:latin typeface="Calibri" panose="020F0502020204030204" pitchFamily="34" charset="0"/>
                <a:ea typeface="Calibri" panose="020F0502020204030204" pitchFamily="34" charset="0"/>
                <a:cs typeface="Times New Roman" panose="02020603050405020304" pitchFamily="18" charset="0"/>
              </a:rPr>
              <a:t>Прием – создание кластера</a:t>
            </a:r>
            <a:endParaRPr lang="ru-RU" dirty="0"/>
          </a:p>
        </p:txBody>
      </p:sp>
      <p:sp>
        <p:nvSpPr>
          <p:cNvPr id="3" name="Содержимое 2"/>
          <p:cNvSpPr>
            <a:spLocks noGrp="1"/>
          </p:cNvSpPr>
          <p:nvPr>
            <p:ph sz="quarter" idx="1"/>
          </p:nvPr>
        </p:nvSpPr>
        <p:spPr>
          <a:xfrm>
            <a:off x="609600" y="1600200"/>
            <a:ext cx="4074367" cy="4873752"/>
          </a:xfrm>
        </p:spPr>
        <p:txBody>
          <a:bodyPr/>
          <a:lstStyle/>
          <a:p>
            <a:pPr lvl="0">
              <a:buNone/>
            </a:pPr>
            <a:r>
              <a:rPr lang="en-US" dirty="0" smtClean="0"/>
              <a:t>   </a:t>
            </a:r>
            <a:r>
              <a:rPr lang="ru-RU" dirty="0" smtClean="0"/>
              <a:t>Это наглядный способ представления информации, когда в центре записано понятие, от которого лучами отходят другие связанные понятия. Такая карта-опора поможет ученику пересказать текст. </a:t>
            </a:r>
          </a:p>
          <a:p>
            <a:pPr>
              <a:buNone/>
            </a:pPr>
            <a:endParaRPr lang="ru-RU" dirty="0"/>
          </a:p>
        </p:txBody>
      </p:sp>
      <p:pic>
        <p:nvPicPr>
          <p:cNvPr id="3075" name="Picture 3" descr="C:\Users\информатика 2каб\Downloads\2022-05-24_07-13-56.png"/>
          <p:cNvPicPr>
            <a:picLocks noChangeAspect="1" noChangeArrowheads="1"/>
          </p:cNvPicPr>
          <p:nvPr/>
        </p:nvPicPr>
        <p:blipFill>
          <a:blip r:embed="rId2"/>
          <a:srcRect/>
          <a:stretch>
            <a:fillRect/>
          </a:stretch>
        </p:blipFill>
        <p:spPr bwMode="auto">
          <a:xfrm>
            <a:off x="5000016" y="387692"/>
            <a:ext cx="5963056" cy="56959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quarter" idx="1"/>
          </p:nvPr>
        </p:nvSpPr>
        <p:spPr/>
        <p:txBody>
          <a:bodyPr/>
          <a:lstStyle/>
          <a:p>
            <a:endParaRPr lang="ru-RU" dirty="0"/>
          </a:p>
        </p:txBody>
      </p:sp>
      <p:pic>
        <p:nvPicPr>
          <p:cNvPr id="4098" name="Picture 2" descr="C:\Users\информатика 2каб\Desktop\taj-mahal-1.jpg"/>
          <p:cNvPicPr>
            <a:picLocks noChangeAspect="1" noChangeArrowheads="1"/>
          </p:cNvPicPr>
          <p:nvPr/>
        </p:nvPicPr>
        <p:blipFill>
          <a:blip r:embed="rId2"/>
          <a:srcRect/>
          <a:stretch>
            <a:fillRect/>
          </a:stretch>
        </p:blipFill>
        <p:spPr bwMode="auto">
          <a:xfrm>
            <a:off x="3235457" y="1763487"/>
            <a:ext cx="5311386" cy="3303036"/>
          </a:xfrm>
          <a:prstGeom prst="rect">
            <a:avLst/>
          </a:prstGeom>
          <a:noFill/>
        </p:spPr>
      </p:pic>
      <p:sp>
        <p:nvSpPr>
          <p:cNvPr id="8" name="Стрелка влево 7"/>
          <p:cNvSpPr/>
          <p:nvPr/>
        </p:nvSpPr>
        <p:spPr>
          <a:xfrm>
            <a:off x="1250302" y="1866122"/>
            <a:ext cx="1707502"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лево 8"/>
          <p:cNvSpPr/>
          <p:nvPr/>
        </p:nvSpPr>
        <p:spPr>
          <a:xfrm rot="16200000">
            <a:off x="3348136" y="5491066"/>
            <a:ext cx="1418251"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лево 9"/>
          <p:cNvSpPr/>
          <p:nvPr/>
        </p:nvSpPr>
        <p:spPr>
          <a:xfrm>
            <a:off x="1228531" y="2898711"/>
            <a:ext cx="1707502"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лево 10"/>
          <p:cNvSpPr/>
          <p:nvPr/>
        </p:nvSpPr>
        <p:spPr>
          <a:xfrm>
            <a:off x="1231640" y="4096138"/>
            <a:ext cx="1707502"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лево 11"/>
          <p:cNvSpPr/>
          <p:nvPr/>
        </p:nvSpPr>
        <p:spPr>
          <a:xfrm rot="10800000">
            <a:off x="8789438" y="4245428"/>
            <a:ext cx="1707502"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лево 12"/>
          <p:cNvSpPr/>
          <p:nvPr/>
        </p:nvSpPr>
        <p:spPr>
          <a:xfrm rot="10800000">
            <a:off x="8783216" y="3175518"/>
            <a:ext cx="1707502"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лево 13"/>
          <p:cNvSpPr/>
          <p:nvPr/>
        </p:nvSpPr>
        <p:spPr>
          <a:xfrm rot="10800000">
            <a:off x="8693020" y="2077616"/>
            <a:ext cx="1707502"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лево 14"/>
          <p:cNvSpPr/>
          <p:nvPr/>
        </p:nvSpPr>
        <p:spPr>
          <a:xfrm rot="5400000">
            <a:off x="3158412" y="620488"/>
            <a:ext cx="1138334"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лево 15"/>
          <p:cNvSpPr/>
          <p:nvPr/>
        </p:nvSpPr>
        <p:spPr>
          <a:xfrm rot="16200000">
            <a:off x="6820680" y="5455297"/>
            <a:ext cx="1228530"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лево 16"/>
          <p:cNvSpPr/>
          <p:nvPr/>
        </p:nvSpPr>
        <p:spPr>
          <a:xfrm rot="16200000">
            <a:off x="5010542" y="5498840"/>
            <a:ext cx="1328056"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лево 17"/>
          <p:cNvSpPr/>
          <p:nvPr/>
        </p:nvSpPr>
        <p:spPr>
          <a:xfrm rot="5400000">
            <a:off x="7100595" y="625152"/>
            <a:ext cx="1110342"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лево 18"/>
          <p:cNvSpPr/>
          <p:nvPr/>
        </p:nvSpPr>
        <p:spPr>
          <a:xfrm rot="5400000">
            <a:off x="5029199" y="566057"/>
            <a:ext cx="1265853" cy="737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FFEE488-0B8D-9E1E-F31E-6F0F5F2A2C5A}"/>
              </a:ext>
            </a:extLst>
          </p:cNvPr>
          <p:cNvSpPr>
            <a:spLocks noGrp="1"/>
          </p:cNvSpPr>
          <p:nvPr>
            <p:ph type="title"/>
          </p:nvPr>
        </p:nvSpPr>
        <p:spPr/>
        <p:txBody>
          <a:bodyPr>
            <a:normAutofit/>
          </a:bodyPr>
          <a:lstStyle/>
          <a:p>
            <a:r>
              <a:rPr lang="ru-RU" sz="3600" b="1" i="1" dirty="0">
                <a:solidFill>
                  <a:srgbClr val="3F3F3F"/>
                </a:solidFill>
                <a:effectLst/>
                <a:latin typeface="Lora-Regular"/>
                <a:ea typeface="Times New Roman" panose="02020603050405020304" pitchFamily="18" charset="0"/>
              </a:rPr>
              <a:t>Act</a:t>
            </a:r>
            <a:r>
              <a:rPr lang="ru-RU" sz="3600" b="1" dirty="0">
                <a:solidFill>
                  <a:srgbClr val="3F3F3F"/>
                </a:solidFill>
                <a:effectLst/>
                <a:latin typeface="Lora-Regular"/>
                <a:ea typeface="Times New Roman" panose="02020603050405020304" pitchFamily="18" charset="0"/>
              </a:rPr>
              <a:t> </a:t>
            </a:r>
            <a:r>
              <a:rPr lang="ru-RU" sz="3600" b="1" i="1" dirty="0" err="1">
                <a:solidFill>
                  <a:srgbClr val="3F3F3F"/>
                </a:solidFill>
                <a:effectLst/>
                <a:latin typeface="Lora-Regular"/>
                <a:ea typeface="Times New Roman" panose="02020603050405020304" pitchFamily="18" charset="0"/>
              </a:rPr>
              <a:t>it</a:t>
            </a:r>
            <a:r>
              <a:rPr lang="ru-RU" sz="3600" b="1" dirty="0">
                <a:solidFill>
                  <a:srgbClr val="3F3F3F"/>
                </a:solidFill>
                <a:effectLst/>
                <a:latin typeface="Lora-Regular"/>
                <a:ea typeface="Times New Roman" panose="02020603050405020304" pitchFamily="18" charset="0"/>
              </a:rPr>
              <a:t> </a:t>
            </a:r>
            <a:r>
              <a:rPr lang="ru-RU" sz="3600" b="1" i="1" dirty="0" err="1">
                <a:solidFill>
                  <a:srgbClr val="3F3F3F"/>
                </a:solidFill>
                <a:effectLst/>
                <a:latin typeface="Lora-Regular"/>
                <a:ea typeface="Times New Roman" panose="02020603050405020304" pitchFamily="18" charset="0"/>
              </a:rPr>
              <a:t>out</a:t>
            </a:r>
            <a:r>
              <a:rPr lang="ru-RU" sz="3600" dirty="0">
                <a:effectLst/>
                <a:latin typeface="Times New Roman" panose="02020603050405020304" pitchFamily="18" charset="0"/>
                <a:ea typeface="Times New Roman" panose="02020603050405020304" pitchFamily="18" charset="0"/>
              </a:rPr>
              <a:t/>
            </a:r>
            <a:br>
              <a:rPr lang="ru-RU" sz="3600" dirty="0">
                <a:effectLst/>
                <a:latin typeface="Times New Roman" panose="02020603050405020304" pitchFamily="18" charset="0"/>
                <a:ea typeface="Times New Roman" panose="02020603050405020304" pitchFamily="18" charset="0"/>
              </a:rPr>
            </a:br>
            <a:endParaRPr lang="ru-RU" dirty="0"/>
          </a:p>
        </p:txBody>
      </p:sp>
      <p:sp>
        <p:nvSpPr>
          <p:cNvPr id="4" name="Объект 3">
            <a:extLst>
              <a:ext uri="{FF2B5EF4-FFF2-40B4-BE49-F238E27FC236}">
                <a16:creationId xmlns="" xmlns:a16="http://schemas.microsoft.com/office/drawing/2014/main" id="{2161BA58-C354-7D50-DE93-9D253B77FBE5}"/>
              </a:ext>
            </a:extLst>
          </p:cNvPr>
          <p:cNvSpPr>
            <a:spLocks noGrp="1"/>
          </p:cNvSpPr>
          <p:nvPr>
            <p:ph sz="quarter" idx="1"/>
          </p:nvPr>
        </p:nvSpPr>
        <p:spPr>
          <a:xfrm>
            <a:off x="485192" y="1017037"/>
            <a:ext cx="4394718" cy="5024325"/>
          </a:xfrm>
        </p:spPr>
        <p:txBody>
          <a:bodyPr>
            <a:noAutofit/>
          </a:bodyPr>
          <a:lstStyle/>
          <a:p>
            <a:pPr>
              <a:buNone/>
            </a:pPr>
            <a:r>
              <a:rPr lang="en-US" sz="1600" dirty="0" smtClean="0">
                <a:latin typeface="Times New Roman" pitchFamily="18" charset="0"/>
                <a:cs typeface="Times New Roman" pitchFamily="18" charset="0"/>
              </a:rPr>
              <a:t>The three little pigs The three little pigs are brothers. They are going into the forest. They want to build three houses. "Let’s build our houses here," says the first little pig, Percy. "Yes," says the second little pig, Peter. "That’s a good idea," says the third little pig, Patrick. The first little pig, Percy, gets some straw and he starts to build a house of straw. He sings, "Hum de hum, </a:t>
            </a:r>
            <a:r>
              <a:rPr lang="en-US" sz="1600" dirty="0" err="1" smtClean="0">
                <a:latin typeface="Times New Roman" pitchFamily="18" charset="0"/>
                <a:cs typeface="Times New Roman" pitchFamily="18" charset="0"/>
              </a:rPr>
              <a:t>dum</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dum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hee</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dum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dee</a:t>
            </a:r>
            <a:r>
              <a:rPr lang="en-US" sz="1600" dirty="0" smtClean="0">
                <a:latin typeface="Times New Roman" pitchFamily="18" charset="0"/>
                <a:cs typeface="Times New Roman" pitchFamily="18" charset="0"/>
              </a:rPr>
              <a:t> de hum," when he works. The second little pig, Peter, gets some wood and he starts to build a house of wood. He sings, "Hum de hum, </a:t>
            </a:r>
            <a:r>
              <a:rPr lang="en-US" sz="1600" dirty="0" err="1" smtClean="0">
                <a:latin typeface="Times New Roman" pitchFamily="18" charset="0"/>
                <a:cs typeface="Times New Roman" pitchFamily="18" charset="0"/>
              </a:rPr>
              <a:t>dum</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dum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hee</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dum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dee</a:t>
            </a:r>
            <a:r>
              <a:rPr lang="en-US" sz="1600" dirty="0" smtClean="0">
                <a:latin typeface="Times New Roman" pitchFamily="18" charset="0"/>
                <a:cs typeface="Times New Roman" pitchFamily="18" charset="0"/>
              </a:rPr>
              <a:t> de hum," when he works. The third pig, Patrick, is very clever. He gets some bricks and he starts to build a house of bricks. He sings, "Hum de hum, </a:t>
            </a:r>
            <a:r>
              <a:rPr lang="en-US" sz="1600" dirty="0" err="1" smtClean="0">
                <a:latin typeface="Times New Roman" pitchFamily="18" charset="0"/>
                <a:cs typeface="Times New Roman" pitchFamily="18" charset="0"/>
              </a:rPr>
              <a:t>dum</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dum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hee</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dum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dee</a:t>
            </a:r>
            <a:r>
              <a:rPr lang="en-US" sz="1600" dirty="0" smtClean="0">
                <a:latin typeface="Times New Roman" pitchFamily="18" charset="0"/>
                <a:cs typeface="Times New Roman" pitchFamily="18" charset="0"/>
              </a:rPr>
              <a:t> de hum," when he works. Now all the houses are ready. The three little pigs make a fence and they paint it red.</a:t>
            </a:r>
            <a:endParaRPr lang="ru-RU" sz="1600" dirty="0">
              <a:latin typeface="Times New Roman" pitchFamily="18" charset="0"/>
              <a:cs typeface="Times New Roman" pitchFamily="18" charset="0"/>
            </a:endParaRPr>
          </a:p>
        </p:txBody>
      </p:sp>
      <p:pic>
        <p:nvPicPr>
          <p:cNvPr id="6146" name="Picture 2" descr="C:\Users\информатика 2каб\Downloads\image-24-05-22-11-30.jpeg"/>
          <p:cNvPicPr>
            <a:picLocks noChangeAspect="1" noChangeArrowheads="1"/>
          </p:cNvPicPr>
          <p:nvPr/>
        </p:nvPicPr>
        <p:blipFill>
          <a:blip r:embed="rId2"/>
          <a:srcRect/>
          <a:stretch>
            <a:fillRect/>
          </a:stretch>
        </p:blipFill>
        <p:spPr bwMode="auto">
          <a:xfrm>
            <a:off x="5019869" y="926032"/>
            <a:ext cx="6279502" cy="4737650"/>
          </a:xfrm>
          <a:prstGeom prst="rect">
            <a:avLst/>
          </a:prstGeom>
          <a:noFill/>
        </p:spPr>
      </p:pic>
    </p:spTree>
    <p:extLst>
      <p:ext uri="{BB962C8B-B14F-4D97-AF65-F5344CB8AC3E}">
        <p14:creationId xmlns="" xmlns:p14="http://schemas.microsoft.com/office/powerpoint/2010/main" val="4001758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725</TotalTime>
  <Words>707</Words>
  <Application>Microsoft Office PowerPoint</Application>
  <PresentationFormat>Произвольный</PresentationFormat>
  <Paragraphs>28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Эркер</vt:lpstr>
      <vt:lpstr>Функциональная читательская  грамотность на уроках английского языка </vt:lpstr>
      <vt:lpstr>Слайд 2</vt:lpstr>
      <vt:lpstr>Слайд 3</vt:lpstr>
      <vt:lpstr>Прием «Сюрприз»</vt:lpstr>
      <vt:lpstr>Прием «Ошибка» </vt:lpstr>
      <vt:lpstr>Работа С Англоязычными сайтами </vt:lpstr>
      <vt:lpstr>Прием – создание кластера</vt:lpstr>
      <vt:lpstr>Слайд 8</vt:lpstr>
      <vt:lpstr>Act it out </vt:lpstr>
      <vt:lpstr>Выход за пределы </vt:lpstr>
      <vt:lpstr>The Review on the Film «Avatar» by James Cameron </vt:lpstr>
      <vt:lpstr>Группа в Месенджере </vt:lpstr>
      <vt:lpstr>Слайд 13</vt:lpstr>
      <vt:lpstr>Спасибо за внимание!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Функциональная читательская  грамотность на уроках английского языка </dc:title>
  <dc:creator>Елена Данилина</dc:creator>
  <cp:lastModifiedBy>информатика 2каб</cp:lastModifiedBy>
  <cp:revision>47</cp:revision>
  <dcterms:created xsi:type="dcterms:W3CDTF">2022-05-23T09:58:42Z</dcterms:created>
  <dcterms:modified xsi:type="dcterms:W3CDTF">2022-05-24T10:10:39Z</dcterms:modified>
</cp:coreProperties>
</file>